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3" r:id="rId7"/>
    <p:sldId id="260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4CCFF5D-735F-48E2-930D-BC7AE48FACAA}" type="datetimeFigureOut">
              <a:rPr lang="en-US" smtClean="0"/>
              <a:t>10/20/2012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ADB7081-C042-4FC0-B053-92F4DADC770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Homeostasis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2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cells deal with homeostasis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199"/>
            <a:ext cx="4201551" cy="3047999"/>
          </a:xfrm>
        </p:spPr>
        <p:txBody>
          <a:bodyPr>
            <a:noAutofit/>
          </a:bodyPr>
          <a:lstStyle/>
          <a:p>
            <a:r>
              <a:rPr lang="en-US" sz="3200" dirty="0" smtClean="0"/>
              <a:t>Paramecium lives in fresh water, hypotonic environment</a:t>
            </a:r>
          </a:p>
          <a:p>
            <a:pPr lvl="1"/>
            <a:r>
              <a:rPr lang="en-US" sz="3200" dirty="0" smtClean="0"/>
              <a:t>Has contractile vacuole to get rid of water</a:t>
            </a:r>
            <a:endParaRPr lang="en-US" sz="3200" dirty="0"/>
          </a:p>
        </p:txBody>
      </p:sp>
      <p:pic>
        <p:nvPicPr>
          <p:cNvPr id="6148" name="Picture 4" descr="http://teachline.ls.huji.ac.il/72109/paramecium/paramecium2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151" y="1552575"/>
            <a:ext cx="3999474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www.dmac-solutions.net/tag/graphics/14924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772988"/>
            <a:ext cx="6477000" cy="200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7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ethuen.k12.ma.us/mnmelan/Main%20Page/endoex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832049" cy="446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760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liquidbio.pbworks.com/f/1194835709/endoexocytosi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873385" cy="510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6376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3200" dirty="0" smtClean="0"/>
              <a:t>The cell membrane </a:t>
            </a:r>
          </a:p>
          <a:p>
            <a:pPr lvl="1"/>
            <a:r>
              <a:rPr lang="en-US" sz="3200" dirty="0"/>
              <a:t>S</a:t>
            </a:r>
            <a:r>
              <a:rPr lang="en-US" sz="3200" dirty="0" smtClean="0"/>
              <a:t>eparates the cell from its surrounding environment</a:t>
            </a:r>
          </a:p>
          <a:p>
            <a:pPr lvl="1"/>
            <a:r>
              <a:rPr lang="en-US" sz="3200" dirty="0" smtClean="0"/>
              <a:t>Made of a phospholipid bilayer and </a:t>
            </a:r>
            <a:r>
              <a:rPr lang="en-US" sz="3200" b="1" dirty="0" smtClean="0">
                <a:solidFill>
                  <a:srgbClr val="FF0000"/>
                </a:solidFill>
              </a:rPr>
              <a:t>proteins</a:t>
            </a:r>
          </a:p>
          <a:p>
            <a:pPr lvl="1"/>
            <a:r>
              <a:rPr lang="en-US" sz="3200" dirty="0" smtClean="0"/>
              <a:t>Regulates what can enter or leave the cell</a:t>
            </a:r>
          </a:p>
          <a:p>
            <a:pPr lvl="1"/>
            <a:r>
              <a:rPr lang="en-US" sz="3200" dirty="0" smtClean="0"/>
              <a:t>Selectively Permeable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29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28600"/>
            <a:ext cx="8631238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425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Passive transport</a:t>
            </a:r>
          </a:p>
          <a:p>
            <a:pPr lvl="1"/>
            <a:r>
              <a:rPr lang="en-US" sz="2800" dirty="0" smtClean="0"/>
              <a:t>Examples: </a:t>
            </a:r>
            <a:r>
              <a:rPr lang="en-US" sz="2800" b="1" dirty="0" smtClean="0">
                <a:solidFill>
                  <a:srgbClr val="FF0000"/>
                </a:solidFill>
              </a:rPr>
              <a:t>Osmosis, Diffusion, Facilitated diffusion</a:t>
            </a:r>
          </a:p>
          <a:p>
            <a:pPr lvl="1"/>
            <a:r>
              <a:rPr lang="en-US" sz="2800" dirty="0" smtClean="0"/>
              <a:t>Materials pass through the cell membrane from areas of </a:t>
            </a:r>
            <a:r>
              <a:rPr lang="en-US" sz="2800" b="1" dirty="0" smtClean="0">
                <a:solidFill>
                  <a:srgbClr val="FF0000"/>
                </a:solidFill>
              </a:rPr>
              <a:t>high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concentration to areas of </a:t>
            </a:r>
            <a:r>
              <a:rPr lang="en-US" sz="2800" b="1" dirty="0" smtClean="0">
                <a:solidFill>
                  <a:srgbClr val="FF0000"/>
                </a:solidFill>
              </a:rPr>
              <a:t>low</a:t>
            </a:r>
            <a:r>
              <a:rPr lang="en-US" sz="2800" dirty="0" smtClean="0"/>
              <a:t> concentration</a:t>
            </a:r>
          </a:p>
          <a:p>
            <a:pPr lvl="1"/>
            <a:r>
              <a:rPr lang="en-US" sz="2800" dirty="0" smtClean="0"/>
              <a:t>Some materials can pass straight through the lipid bilayer, others require the use of </a:t>
            </a:r>
            <a:r>
              <a:rPr lang="en-US" sz="2800" b="1" dirty="0" smtClean="0">
                <a:solidFill>
                  <a:srgbClr val="FF0000"/>
                </a:solidFill>
              </a:rPr>
              <a:t>transport proteins</a:t>
            </a:r>
          </a:p>
          <a:p>
            <a:pPr lvl="1"/>
            <a:r>
              <a:rPr lang="en-US" sz="2800" dirty="0" smtClean="0"/>
              <a:t>Does not require the cell to use energy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207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 smtClean="0"/>
              <a:t>Active/Bulk Transport</a:t>
            </a:r>
          </a:p>
          <a:p>
            <a:pPr lvl="1"/>
            <a:r>
              <a:rPr lang="en-US" sz="2800" dirty="0" smtClean="0"/>
              <a:t>Examples: </a:t>
            </a:r>
            <a:r>
              <a:rPr lang="en-US" sz="2800" b="1" dirty="0" smtClean="0">
                <a:solidFill>
                  <a:srgbClr val="FF0000"/>
                </a:solidFill>
              </a:rPr>
              <a:t>Endocytosis, Exocytosis, Pumps</a:t>
            </a:r>
          </a:p>
          <a:p>
            <a:pPr lvl="1"/>
            <a:r>
              <a:rPr lang="en-US" sz="2800" dirty="0" smtClean="0"/>
              <a:t>Materials pass through the cell membrane from areas of </a:t>
            </a:r>
            <a:r>
              <a:rPr lang="en-US" sz="2800" b="1" dirty="0" smtClean="0">
                <a:solidFill>
                  <a:srgbClr val="FF0000"/>
                </a:solidFill>
              </a:rPr>
              <a:t>low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concentration to areas of </a:t>
            </a:r>
            <a:r>
              <a:rPr lang="en-US" sz="2800" b="1" dirty="0" smtClean="0">
                <a:solidFill>
                  <a:srgbClr val="FF0000"/>
                </a:solidFill>
              </a:rPr>
              <a:t>high</a:t>
            </a:r>
            <a:r>
              <a:rPr lang="en-US" sz="2800" dirty="0" smtClean="0"/>
              <a:t> concentration</a:t>
            </a:r>
          </a:p>
          <a:p>
            <a:pPr lvl="1"/>
            <a:r>
              <a:rPr lang="en-US" sz="2800" dirty="0" smtClean="0"/>
              <a:t>Requires the cell to use energy in the form of </a:t>
            </a:r>
            <a:r>
              <a:rPr lang="en-US" sz="2800" b="1" dirty="0" smtClean="0">
                <a:solidFill>
                  <a:srgbClr val="FF0000"/>
                </a:solidFill>
              </a:rPr>
              <a:t>ATP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481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924800" cy="1143000"/>
          </a:xfrm>
        </p:spPr>
        <p:txBody>
          <a:bodyPr/>
          <a:lstStyle/>
          <a:p>
            <a:pPr algn="ctr"/>
            <a:r>
              <a:rPr lang="en-US" dirty="0" smtClean="0"/>
              <a:t>Types of Cell Transport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352550" y="2590800"/>
            <a:ext cx="1790700" cy="685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Active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5257800" y="2560320"/>
            <a:ext cx="2819400" cy="6858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Passive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52400" y="3802380"/>
            <a:ext cx="1066800" cy="548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Ion Pump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989320" y="3787140"/>
            <a:ext cx="1409700" cy="548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Simple Diffusion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367790" y="3787140"/>
            <a:ext cx="1512570" cy="57912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Endocytosis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048000" y="3810000"/>
            <a:ext cx="1371600" cy="55626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Exocytosis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739640" y="3802380"/>
            <a:ext cx="1143000" cy="5334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Osmosis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36180" y="3787140"/>
            <a:ext cx="1409700" cy="548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Facilitated Diffusion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14350" y="5181600"/>
            <a:ext cx="1409700" cy="548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Pinocytosis</a:t>
            </a:r>
            <a:endParaRPr lang="en-US" sz="2000" b="1" dirty="0">
              <a:solidFill>
                <a:schemeClr val="bg2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179320" y="5189220"/>
            <a:ext cx="1554480" cy="54864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2"/>
                </a:solidFill>
              </a:rPr>
              <a:t>Phagocytosis</a:t>
            </a:r>
            <a:endParaRPr lang="en-US" sz="2000" b="1" dirty="0">
              <a:solidFill>
                <a:schemeClr val="bg2"/>
              </a:solidFill>
            </a:endParaRPr>
          </a:p>
        </p:txBody>
      </p:sp>
      <p:cxnSp>
        <p:nvCxnSpPr>
          <p:cNvPr id="62" name="Straight Connector 61"/>
          <p:cNvCxnSpPr>
            <a:stCxn id="2" idx="2"/>
          </p:cNvCxnSpPr>
          <p:nvPr/>
        </p:nvCxnSpPr>
        <p:spPr>
          <a:xfrm>
            <a:off x="4572000" y="1447800"/>
            <a:ext cx="0" cy="8382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85800" y="3554730"/>
            <a:ext cx="0" cy="25527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179320" y="3246120"/>
            <a:ext cx="0" cy="7162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3733800" y="3554730"/>
            <a:ext cx="0" cy="28384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311140" y="3554730"/>
            <a:ext cx="0" cy="2667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endCxn id="57" idx="0"/>
          </p:cNvCxnSpPr>
          <p:nvPr/>
        </p:nvCxnSpPr>
        <p:spPr>
          <a:xfrm>
            <a:off x="8241030" y="3554730"/>
            <a:ext cx="0" cy="23241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2956560" y="4823460"/>
            <a:ext cx="0" cy="533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1203960" y="4846320"/>
            <a:ext cx="0" cy="533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6667500" y="2232660"/>
            <a:ext cx="0" cy="5334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/>
          <p:nvPr/>
        </p:nvCxnSpPr>
        <p:spPr>
          <a:xfrm flipH="1">
            <a:off x="2232660" y="2232660"/>
            <a:ext cx="15240" cy="5867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2247900" y="2286000"/>
            <a:ext cx="443484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667500" y="3122295"/>
            <a:ext cx="0" cy="71628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2124075" y="4335780"/>
            <a:ext cx="0" cy="51054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685800" y="3573780"/>
            <a:ext cx="30480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311140" y="3539490"/>
            <a:ext cx="292989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1169670" y="4823460"/>
            <a:ext cx="1786890" cy="2286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54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Homeostasis</a:t>
            </a:r>
            <a:r>
              <a:rPr lang="en-US" sz="2400" dirty="0" smtClean="0"/>
              <a:t> – the ability of the body or a cell to maintain equilibrium or stability within its </a:t>
            </a:r>
            <a:r>
              <a:rPr lang="en-US" sz="2400" b="1" dirty="0" smtClean="0">
                <a:solidFill>
                  <a:srgbClr val="FF0000"/>
                </a:solidFill>
              </a:rPr>
              <a:t>internal</a:t>
            </a:r>
            <a:r>
              <a:rPr lang="en-US" sz="2400" dirty="0" smtClean="0"/>
              <a:t> environment when dealing with external changes</a:t>
            </a:r>
          </a:p>
          <a:p>
            <a:r>
              <a:rPr lang="en-US" sz="2400" dirty="0" smtClean="0"/>
              <a:t>Cells must keep the proper </a:t>
            </a:r>
            <a:r>
              <a:rPr lang="en-US" sz="2400" b="1" dirty="0" smtClean="0">
                <a:solidFill>
                  <a:srgbClr val="FF0000"/>
                </a:solidFill>
              </a:rPr>
              <a:t>concentration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of nutrients and water and eliminate wastes</a:t>
            </a:r>
          </a:p>
          <a:p>
            <a:r>
              <a:rPr lang="en-US" sz="2400" dirty="0" smtClean="0"/>
              <a:t>Homeostasis allows organisms to adapt to a changing </a:t>
            </a:r>
            <a:r>
              <a:rPr lang="en-US" sz="2400" b="1" dirty="0" smtClean="0">
                <a:solidFill>
                  <a:srgbClr val="FF0000"/>
                </a:solidFill>
              </a:rPr>
              <a:t>environment</a:t>
            </a:r>
          </a:p>
        </p:txBody>
      </p:sp>
    </p:spTree>
    <p:extLst>
      <p:ext uri="{BB962C8B-B14F-4D97-AF65-F5344CB8AC3E}">
        <p14:creationId xmlns:p14="http://schemas.microsoft.com/office/powerpoint/2010/main" val="330544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 smtClean="0"/>
              <a:t>Maintaining homeostasis requires: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Detecting</a:t>
            </a:r>
            <a:r>
              <a:rPr lang="en-US" sz="2800" dirty="0" smtClean="0"/>
              <a:t> changes from the stable state</a:t>
            </a:r>
          </a:p>
          <a:p>
            <a:pPr lvl="1"/>
            <a:r>
              <a:rPr lang="en-US" sz="2800" b="1" dirty="0" smtClean="0">
                <a:solidFill>
                  <a:srgbClr val="FF0000"/>
                </a:solidFill>
              </a:rPr>
              <a:t>Counteracting</a:t>
            </a:r>
            <a:r>
              <a:rPr lang="en-US" sz="2800" dirty="0" smtClean="0"/>
              <a:t> changes from the stable state</a:t>
            </a:r>
          </a:p>
          <a:p>
            <a:endParaRPr lang="en-US" dirty="0"/>
          </a:p>
        </p:txBody>
      </p:sp>
      <p:pic>
        <p:nvPicPr>
          <p:cNvPr id="5122" name="Picture 2" descr="http://www.billtrippe.com/archives/speedometer-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505200"/>
            <a:ext cx="3048000" cy="258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lotustalk.com/forums/attachments/f68/62027-funniest-speed-limit-ever-spe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352800"/>
            <a:ext cx="3333750" cy="32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96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revisescience.co.uk/2011/images/c40x9homeostasis-contr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1000"/>
            <a:ext cx="6400800" cy="563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21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49</TotalTime>
  <Words>224</Words>
  <Application>Microsoft Office PowerPoint</Application>
  <PresentationFormat>On-screen Show (4:3)</PresentationFormat>
  <Paragraphs>40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Horizon</vt:lpstr>
      <vt:lpstr>Homeostasis</vt:lpstr>
      <vt:lpstr>Review</vt:lpstr>
      <vt:lpstr>PowerPoint Presentation</vt:lpstr>
      <vt:lpstr>Cell Membrane Transport</vt:lpstr>
      <vt:lpstr>Cell Membrane transport</vt:lpstr>
      <vt:lpstr>Types of Cell Transport</vt:lpstr>
      <vt:lpstr>Homeostasis</vt:lpstr>
      <vt:lpstr>Homeostasis</vt:lpstr>
      <vt:lpstr>PowerPoint Presentation</vt:lpstr>
      <vt:lpstr>How cells deal with homeostasis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Homeostasis</dc:title>
  <dc:creator>Ben</dc:creator>
  <cp:lastModifiedBy>Ben</cp:lastModifiedBy>
  <cp:revision>7</cp:revision>
  <dcterms:created xsi:type="dcterms:W3CDTF">2012-10-20T23:20:59Z</dcterms:created>
  <dcterms:modified xsi:type="dcterms:W3CDTF">2012-10-21T00:23:03Z</dcterms:modified>
</cp:coreProperties>
</file>